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73" r:id="rId3"/>
    <p:sldId id="36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333" r:id="rId21"/>
    <p:sldId id="369" r:id="rId22"/>
    <p:sldId id="334" r:id="rId23"/>
    <p:sldId id="331" r:id="rId24"/>
    <p:sldId id="332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36" r:id="rId46"/>
    <p:sldId id="329" r:id="rId47"/>
    <p:sldId id="330" r:id="rId48"/>
    <p:sldId id="335" r:id="rId49"/>
    <p:sldId id="337" r:id="rId50"/>
    <p:sldId id="290" r:id="rId51"/>
    <p:sldId id="291" r:id="rId52"/>
    <p:sldId id="338" r:id="rId53"/>
    <p:sldId id="368" r:id="rId54"/>
    <p:sldId id="364" r:id="rId55"/>
    <p:sldId id="36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50B0-BE1C-4AD6-8FFC-E7588FD75A1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B348F-EE9F-4B57-BF29-E33FC44D0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1pPr>
            <a:lvl2pPr marL="37931725" indent="-37474525" defTabSz="936625"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9pPr>
          </a:lstStyle>
          <a:p>
            <a:pPr eaLnBrk="1" hangingPunct="1"/>
            <a:fld id="{1CD9EF09-B4FD-4B34-A4B2-56036B2130BC}" type="slidenum">
              <a:rPr lang="en-US" sz="1300">
                <a:latin typeface="Times New Roman" pitchFamily="-109" charset="0"/>
              </a:rPr>
              <a:pPr eaLnBrk="1" hangingPunct="1"/>
              <a:t>20</a:t>
            </a:fld>
            <a:endParaRPr lang="en-US" sz="1300">
              <a:latin typeface="Times New Roman" pitchFamily="-109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2921" y="700755"/>
            <a:ext cx="2339853" cy="3411909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99" y="4347674"/>
            <a:ext cx="5024804" cy="4106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7" tIns="45464" rIns="90927" bIns="45464"/>
          <a:lstStyle/>
          <a:p>
            <a:pPr eaLnBrk="1" hangingPunct="1"/>
            <a:endParaRPr lang="de-DE" smtClean="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7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DBA6-7A0C-4E4A-BCB3-63C6F752AFE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2A16-FD4C-49A1-B92A-E363710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animations\sampling\smithsonian-tracking.avi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tachnis\lectures\SONAR-FLOOR-GLOBAL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8229600" cy="4953000"/>
          </a:xfrm>
        </p:spPr>
        <p:txBody>
          <a:bodyPr>
            <a:noAutofit/>
          </a:bodyPr>
          <a:lstStyle/>
          <a:p>
            <a:r>
              <a:rPr lang="en-US" sz="5400" b="1" dirty="0"/>
              <a:t>Robot Mapping</a:t>
            </a:r>
            <a:br>
              <a:rPr lang="en-US" sz="5400" b="1" dirty="0"/>
            </a:br>
            <a:r>
              <a:rPr lang="en-US" sz="5400" b="1" dirty="0"/>
              <a:t>Short Introduction to Particle</a:t>
            </a:r>
            <a:br>
              <a:rPr lang="en-US" sz="5400" b="1" dirty="0"/>
            </a:br>
            <a:r>
              <a:rPr lang="en-US" sz="5400" b="1" dirty="0"/>
              <a:t>Filters and Monte Carlo</a:t>
            </a:r>
            <a:br>
              <a:rPr lang="en-US" sz="5400" b="1" dirty="0"/>
            </a:br>
            <a:r>
              <a:rPr lang="en-US" sz="5400" b="1" dirty="0"/>
              <a:t>Localization</a:t>
            </a:r>
            <a:br>
              <a:rPr lang="en-US" sz="5400" b="1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44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0211" r="22983" b="11860"/>
          <a:stretch/>
        </p:blipFill>
        <p:spPr bwMode="auto">
          <a:xfrm>
            <a:off x="0" y="-33869"/>
            <a:ext cx="8458200" cy="68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3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20491" r="22807" b="11298"/>
          <a:stretch/>
        </p:blipFill>
        <p:spPr bwMode="auto">
          <a:xfrm>
            <a:off x="0" y="-2"/>
            <a:ext cx="838200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4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19930" r="22807" b="11579"/>
          <a:stretch/>
        </p:blipFill>
        <p:spPr bwMode="auto">
          <a:xfrm>
            <a:off x="0" y="56174"/>
            <a:ext cx="8321843" cy="681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6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0491" r="23509" b="11859"/>
          <a:stretch/>
        </p:blipFill>
        <p:spPr bwMode="auto">
          <a:xfrm>
            <a:off x="0" y="2870"/>
            <a:ext cx="8305800" cy="68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1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t="20491" r="22983" b="11859"/>
          <a:stretch/>
        </p:blipFill>
        <p:spPr bwMode="auto">
          <a:xfrm>
            <a:off x="24064" y="-8984"/>
            <a:ext cx="8434136" cy="68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4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0211" r="23158" b="11860"/>
          <a:stretch/>
        </p:blipFill>
        <p:spPr bwMode="auto">
          <a:xfrm>
            <a:off x="0" y="5147"/>
            <a:ext cx="8382000" cy="685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7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0211" r="23157" b="11860"/>
          <a:stretch/>
        </p:blipFill>
        <p:spPr bwMode="auto">
          <a:xfrm>
            <a:off x="0" y="-17826"/>
            <a:ext cx="8458200" cy="689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1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0491" r="23685" b="11859"/>
          <a:stretch/>
        </p:blipFill>
        <p:spPr bwMode="auto">
          <a:xfrm>
            <a:off x="4010" y="-17365"/>
            <a:ext cx="8301789" cy="687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0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0491" r="23333" b="11859"/>
          <a:stretch/>
        </p:blipFill>
        <p:spPr bwMode="auto">
          <a:xfrm>
            <a:off x="24062" y="-93844"/>
            <a:ext cx="8510337" cy="699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7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20491" r="23158" b="12141"/>
          <a:stretch/>
        </p:blipFill>
        <p:spPr bwMode="auto">
          <a:xfrm>
            <a:off x="0" y="3242"/>
            <a:ext cx="8305800" cy="682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25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smithsonian-tracking.avi" descr="/Users/Shared/thrun/Movies/AIIT-08/smithsonian-tracking.avi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19088"/>
            <a:ext cx="7620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8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Example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95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SONAR-FLOOR-GLOBAL.AVI" descr="/Users/Shared/thrun/Movies/AIIT-08/SONAR-FLOOR-GLOBAL.AVI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1113"/>
            <a:ext cx="6715125" cy="496728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3187" name="Freeform 3"/>
          <p:cNvSpPr>
            <a:spLocks/>
          </p:cNvSpPr>
          <p:nvPr/>
        </p:nvSpPr>
        <p:spPr bwMode="auto">
          <a:xfrm>
            <a:off x="3100388" y="2133600"/>
            <a:ext cx="1674812" cy="1549400"/>
          </a:xfrm>
          <a:custGeom>
            <a:avLst/>
            <a:gdLst>
              <a:gd name="T0" fmla="*/ 2147483647 w 1055"/>
              <a:gd name="T1" fmla="*/ 2147483647 h 976"/>
              <a:gd name="T2" fmla="*/ 2147483647 w 1055"/>
              <a:gd name="T3" fmla="*/ 2147483647 h 976"/>
              <a:gd name="T4" fmla="*/ 2147483647 w 1055"/>
              <a:gd name="T5" fmla="*/ 2147483647 h 976"/>
              <a:gd name="T6" fmla="*/ 2147483647 w 1055"/>
              <a:gd name="T7" fmla="*/ 2147483647 h 976"/>
              <a:gd name="T8" fmla="*/ 2147483647 w 1055"/>
              <a:gd name="T9" fmla="*/ 2147483647 h 976"/>
              <a:gd name="T10" fmla="*/ 2147483647 w 1055"/>
              <a:gd name="T11" fmla="*/ 2147483647 h 976"/>
              <a:gd name="T12" fmla="*/ 2147483647 w 1055"/>
              <a:gd name="T13" fmla="*/ 2147483647 h 976"/>
              <a:gd name="T14" fmla="*/ 2147483647 w 1055"/>
              <a:gd name="T15" fmla="*/ 2147483647 h 976"/>
              <a:gd name="T16" fmla="*/ 2147483647 w 1055"/>
              <a:gd name="T17" fmla="*/ 2147483647 h 976"/>
              <a:gd name="T18" fmla="*/ 2147483647 w 1055"/>
              <a:gd name="T19" fmla="*/ 0 h 9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5"/>
              <a:gd name="T31" fmla="*/ 0 h 976"/>
              <a:gd name="T32" fmla="*/ 1055 w 1055"/>
              <a:gd name="T33" fmla="*/ 976 h 9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5" h="976">
                <a:moveTo>
                  <a:pt x="1055" y="968"/>
                </a:moveTo>
                <a:cubicBezTo>
                  <a:pt x="922" y="969"/>
                  <a:pt x="427" y="976"/>
                  <a:pt x="255" y="976"/>
                </a:cubicBezTo>
                <a:cubicBezTo>
                  <a:pt x="83" y="976"/>
                  <a:pt x="46" y="976"/>
                  <a:pt x="23" y="968"/>
                </a:cubicBezTo>
                <a:cubicBezTo>
                  <a:pt x="0" y="960"/>
                  <a:pt x="102" y="936"/>
                  <a:pt x="119" y="928"/>
                </a:cubicBezTo>
                <a:cubicBezTo>
                  <a:pt x="136" y="920"/>
                  <a:pt x="90" y="925"/>
                  <a:pt x="127" y="920"/>
                </a:cubicBezTo>
                <a:cubicBezTo>
                  <a:pt x="164" y="915"/>
                  <a:pt x="282" y="916"/>
                  <a:pt x="343" y="896"/>
                </a:cubicBezTo>
                <a:cubicBezTo>
                  <a:pt x="404" y="876"/>
                  <a:pt x="460" y="849"/>
                  <a:pt x="495" y="800"/>
                </a:cubicBezTo>
                <a:cubicBezTo>
                  <a:pt x="530" y="751"/>
                  <a:pt x="543" y="669"/>
                  <a:pt x="551" y="600"/>
                </a:cubicBezTo>
                <a:cubicBezTo>
                  <a:pt x="559" y="531"/>
                  <a:pt x="552" y="484"/>
                  <a:pt x="543" y="384"/>
                </a:cubicBezTo>
                <a:cubicBezTo>
                  <a:pt x="534" y="284"/>
                  <a:pt x="502" y="67"/>
                  <a:pt x="495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65113"/>
            <a:ext cx="8424862" cy="579437"/>
          </a:xfrm>
        </p:spPr>
        <p:txBody>
          <a:bodyPr/>
          <a:lstStyle/>
          <a:p>
            <a:pPr defTabSz="931863" eaLnBrk="1" hangingPunct="1"/>
            <a:r>
              <a:rPr lang="en-US" sz="3200" smtClean="0">
                <a:ea typeface="ＭＳ Ｐゴシック" pitchFamily="-109" charset="-128"/>
              </a:rPr>
              <a:t>Sample-based Localization (sonar)</a:t>
            </a:r>
          </a:p>
        </p:txBody>
      </p:sp>
    </p:spTree>
    <p:extLst>
      <p:ext uri="{BB962C8B-B14F-4D97-AF65-F5344CB8AC3E}">
        <p14:creationId xmlns:p14="http://schemas.microsoft.com/office/powerpoint/2010/main" val="4182886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00" fill="hold"/>
                                        <p:tgtEl>
                                          <p:spTgt spid="86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6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18"/>
                </p:tgtEl>
              </p:cMediaNode>
            </p:video>
          </p:childTnLst>
        </p:cTn>
      </p:par>
    </p:tnLst>
    <p:bldLst>
      <p:bldP spid="13731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Initial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33439" r="28509" b="16035"/>
          <a:stretch/>
        </p:blipFill>
        <p:spPr bwMode="auto">
          <a:xfrm>
            <a:off x="0" y="1471556"/>
            <a:ext cx="7391400" cy="538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47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After Incorporating Ten Ultrasound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33638" r="28245" b="16398"/>
          <a:stretch/>
        </p:blipFill>
        <p:spPr bwMode="auto">
          <a:xfrm>
            <a:off x="16042" y="1306979"/>
            <a:ext cx="7756358" cy="55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58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After Incorporating 65 Ultrasound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3919" r="28889" b="16397"/>
          <a:stretch/>
        </p:blipFill>
        <p:spPr bwMode="auto">
          <a:xfrm>
            <a:off x="0" y="1352939"/>
            <a:ext cx="7620000" cy="550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2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Estimated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t="34620" r="29094" b="18514"/>
          <a:stretch/>
        </p:blipFill>
        <p:spPr bwMode="auto">
          <a:xfrm>
            <a:off x="0" y="1370689"/>
            <a:ext cx="7696200" cy="54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2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Using Ceiling Maps for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38316" r="19795" b="17146"/>
          <a:stretch/>
        </p:blipFill>
        <p:spPr bwMode="auto">
          <a:xfrm>
            <a:off x="381000" y="1981200"/>
            <a:ext cx="8305800" cy="381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12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Vision-Based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32503" r="20380" b="11638"/>
          <a:stretch/>
        </p:blipFill>
        <p:spPr bwMode="auto">
          <a:xfrm>
            <a:off x="457200" y="2065419"/>
            <a:ext cx="7796463" cy="47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3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Under a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30913" r="22456" b="14070"/>
          <a:stretch/>
        </p:blipFill>
        <p:spPr bwMode="auto">
          <a:xfrm>
            <a:off x="685800" y="1752600"/>
            <a:ext cx="7748338" cy="47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9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0211" r="22281" b="10737"/>
          <a:stretch/>
        </p:blipFill>
        <p:spPr bwMode="auto">
          <a:xfrm>
            <a:off x="32084" y="33815"/>
            <a:ext cx="8349916" cy="68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7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Next to  a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31252" r="23509" b="15415"/>
          <a:stretch/>
        </p:blipFill>
        <p:spPr bwMode="auto">
          <a:xfrm>
            <a:off x="533400" y="2141621"/>
            <a:ext cx="75798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98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t="30352" r="23070" b="14631"/>
          <a:stretch/>
        </p:blipFill>
        <p:spPr bwMode="auto">
          <a:xfrm>
            <a:off x="533400" y="1828800"/>
            <a:ext cx="7724274" cy="47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992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Global Localization Using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7" t="27181" r="28451" b="16117"/>
          <a:stretch/>
        </p:blipFill>
        <p:spPr bwMode="auto">
          <a:xfrm>
            <a:off x="1447800" y="1973179"/>
            <a:ext cx="5943600" cy="48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03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Robot in Action: Albert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t="32316" r="29737" b="13508"/>
          <a:stretch/>
        </p:blipFill>
        <p:spPr bwMode="auto">
          <a:xfrm>
            <a:off x="1295400" y="1905000"/>
            <a:ext cx="6136107" cy="46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2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Application: Rhino and Albert Synchronized in Munich and Bonn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9" t="36024" r="18421" b="8398"/>
          <a:stretch/>
        </p:blipFill>
        <p:spPr bwMode="auto">
          <a:xfrm>
            <a:off x="685800" y="2045367"/>
            <a:ext cx="7916780" cy="47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000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Localization for AIBO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33965" r="21316" b="13263"/>
          <a:stretch/>
        </p:blipFill>
        <p:spPr bwMode="auto">
          <a:xfrm>
            <a:off x="457200" y="1989221"/>
            <a:ext cx="6737684" cy="45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86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31626" r="19240" b="20936"/>
          <a:stretch/>
        </p:blipFill>
        <p:spPr bwMode="auto">
          <a:xfrm>
            <a:off x="304800" y="1949115"/>
            <a:ext cx="7916780" cy="406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134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30362" r="18040" b="17427"/>
          <a:stretch/>
        </p:blipFill>
        <p:spPr bwMode="auto">
          <a:xfrm>
            <a:off x="381000" y="1600200"/>
            <a:ext cx="8157411" cy="447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270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16421" r="17982" b="14245"/>
          <a:stretch/>
        </p:blipFill>
        <p:spPr bwMode="auto">
          <a:xfrm>
            <a:off x="304800" y="914399"/>
            <a:ext cx="820553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75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Odometry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39112" r="20761" b="16818"/>
          <a:stretch/>
        </p:blipFill>
        <p:spPr bwMode="auto">
          <a:xfrm>
            <a:off x="533400" y="2667000"/>
            <a:ext cx="7555832" cy="37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0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19930" r="22807" b="11018"/>
          <a:stretch/>
        </p:blipFill>
        <p:spPr bwMode="auto">
          <a:xfrm>
            <a:off x="0" y="1535"/>
            <a:ext cx="8305800" cy="68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96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Image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8690" r="26432" b="15275"/>
          <a:stretch/>
        </p:blipFill>
        <p:spPr bwMode="auto">
          <a:xfrm>
            <a:off x="1143000" y="1860882"/>
            <a:ext cx="6232358" cy="394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859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Resulting Trajectories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t="33029" r="20263" b="17427"/>
          <a:stretch/>
        </p:blipFill>
        <p:spPr bwMode="auto">
          <a:xfrm>
            <a:off x="1" y="2057400"/>
            <a:ext cx="7772400" cy="424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97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Trajectories: Global Localization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6" t="32562" r="21491" b="18035"/>
          <a:stretch/>
        </p:blipFill>
        <p:spPr bwMode="auto">
          <a:xfrm>
            <a:off x="457200" y="2622884"/>
            <a:ext cx="7579895" cy="4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25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Global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5" t="36678" r="24737" b="27392"/>
          <a:stretch/>
        </p:blipFill>
        <p:spPr bwMode="auto">
          <a:xfrm>
            <a:off x="553452" y="2362200"/>
            <a:ext cx="7026443" cy="30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014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Kidnapping the Robot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36058" r="23333" b="24924"/>
          <a:stretch/>
        </p:blipFill>
        <p:spPr bwMode="auto">
          <a:xfrm>
            <a:off x="990600" y="2057400"/>
            <a:ext cx="7387390" cy="334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604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</a:rPr>
              <a:t>Kidnapping: Approaches</a:t>
            </a:r>
            <a:endParaRPr lang="de-DE" smtClean="0">
              <a:ea typeface="ＭＳ Ｐゴシック" pitchFamily="-109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Randomly insert samples (the robot can be teleported at any point in time).</a:t>
            </a:r>
          </a:p>
          <a:p>
            <a:pPr eaLnBrk="1" hangingPunct="1">
              <a:spcBef>
                <a:spcPct val="40000"/>
              </a:spcBef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Insert random samples proportional to the average likelihood of the particles (the robot has been teleported with higher probability when the likelihood of its observations drops). </a:t>
            </a:r>
            <a:endParaRPr lang="de-DE" smtClean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82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Recovery from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27696" r="23889" b="13638"/>
          <a:stretch/>
        </p:blipFill>
        <p:spPr bwMode="auto">
          <a:xfrm>
            <a:off x="1905000" y="1600200"/>
            <a:ext cx="640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27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Particle filters are an implementation </a:t>
            </a:r>
            <a:r>
              <a:rPr lang="en-US" dirty="0" smtClean="0"/>
              <a:t>of recursive </a:t>
            </a:r>
            <a:r>
              <a:rPr lang="en-US" dirty="0"/>
              <a:t>Bayesian </a:t>
            </a:r>
            <a:r>
              <a:rPr lang="en-US" dirty="0" smtClean="0"/>
              <a:t>filtering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They represent the posterior by a set </a:t>
            </a:r>
            <a:r>
              <a:rPr lang="en-US" dirty="0" smtClean="0"/>
              <a:t>of weighted </a:t>
            </a:r>
            <a:r>
              <a:rPr lang="en-US" dirty="0"/>
              <a:t>samples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In the context of localization, the </a:t>
            </a:r>
            <a:r>
              <a:rPr lang="en-US" dirty="0" smtClean="0"/>
              <a:t>particles are </a:t>
            </a:r>
            <a:r>
              <a:rPr lang="en-US" dirty="0"/>
              <a:t>propagated according to the </a:t>
            </a:r>
            <a:r>
              <a:rPr lang="en-US" dirty="0" smtClean="0"/>
              <a:t>motion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They are then weighted according to </a:t>
            </a:r>
            <a:r>
              <a:rPr lang="en-US" dirty="0" smtClean="0"/>
              <a:t>the likelihood </a:t>
            </a:r>
            <a:r>
              <a:rPr lang="en-US" dirty="0"/>
              <a:t>of the observations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In a re-sampling step, new particles </a:t>
            </a:r>
            <a:r>
              <a:rPr lang="en-US" dirty="0" smtClean="0"/>
              <a:t>are drawn </a:t>
            </a:r>
            <a:r>
              <a:rPr lang="en-US" dirty="0"/>
              <a:t>with a probability proportional </a:t>
            </a:r>
            <a:r>
              <a:rPr lang="en-US" dirty="0" smtClean="0"/>
              <a:t>to the </a:t>
            </a:r>
            <a:r>
              <a:rPr lang="en-US" dirty="0"/>
              <a:t>likelihood of the observation</a:t>
            </a:r>
          </a:p>
        </p:txBody>
      </p:sp>
    </p:spTree>
    <p:extLst>
      <p:ext uri="{BB962C8B-B14F-4D97-AF65-F5344CB8AC3E}">
        <p14:creationId xmlns:p14="http://schemas.microsoft.com/office/powerpoint/2010/main" val="507572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</a:rPr>
              <a:t>Limitations</a:t>
            </a:r>
            <a:endParaRPr lang="de-DE" smtClean="0">
              <a:ea typeface="ＭＳ Ｐゴシック" pitchFamily="-109" charset="-12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The approach described so far is able to </a:t>
            </a:r>
          </a:p>
          <a:p>
            <a:pPr lvl="1" eaLnBrk="1" hangingPunct="1"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track the pose of a mobile robot and to</a:t>
            </a:r>
          </a:p>
          <a:p>
            <a:pPr lvl="1" eaLnBrk="1" hangingPunct="1"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globally localize the robot.</a:t>
            </a:r>
          </a:p>
          <a:p>
            <a:pPr lvl="1" eaLnBrk="1" hangingPunct="1">
              <a:buFont typeface="Wingdings" pitchFamily="-109" charset="2"/>
              <a:buChar char="§"/>
            </a:pPr>
            <a:endParaRPr lang="en-US" smtClean="0">
              <a:ea typeface="ＭＳ Ｐゴシック" pitchFamily="-109" charset="-128"/>
            </a:endParaRPr>
          </a:p>
          <a:p>
            <a:pPr eaLnBrk="1" hangingPunct="1">
              <a:buSzTx/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How can we deal with localization errors (i.e., the kidnapped robot problem)?</a:t>
            </a:r>
            <a:endParaRPr lang="de-DE" smtClean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9" charset="-128"/>
              </a:rPr>
              <a:t>Summary – Particle Filters</a:t>
            </a:r>
            <a:endParaRPr lang="de-DE" smtClean="0">
              <a:ea typeface="ＭＳ Ｐゴシック" pitchFamily="-109" charset="-128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82613" y="1331913"/>
            <a:ext cx="8347075" cy="5211762"/>
          </a:xfrm>
        </p:spPr>
        <p:txBody>
          <a:bodyPr/>
          <a:lstStyle/>
          <a:p>
            <a:pPr marL="517525" indent="-517525" eaLnBrk="1" hangingPunct="1">
              <a:lnSpc>
                <a:spcPct val="90000"/>
              </a:lnSpc>
              <a:buFont typeface="Wingdings" pitchFamily="-109" charset="2"/>
              <a:buChar char="§"/>
            </a:pPr>
            <a:r>
              <a:rPr lang="en-US" sz="2800" smtClean="0">
                <a:ea typeface="ＭＳ Ｐゴシック" pitchFamily="-109" charset="-128"/>
              </a:rPr>
              <a:t>Particle filters are an implementation of recursive Bayesian filtering</a:t>
            </a:r>
          </a:p>
          <a:p>
            <a:pPr marL="517525" indent="-517525" eaLnBrk="1" hangingPunct="1">
              <a:lnSpc>
                <a:spcPct val="90000"/>
              </a:lnSpc>
              <a:buFont typeface="Wingdings" pitchFamily="-109" charset="2"/>
              <a:buChar char="§"/>
            </a:pPr>
            <a:r>
              <a:rPr lang="en-US" sz="2800" smtClean="0">
                <a:ea typeface="ＭＳ Ｐゴシック" pitchFamily="-109" charset="-128"/>
              </a:rPr>
              <a:t>They represent the posterior by a set of weighted samples</a:t>
            </a:r>
          </a:p>
          <a:p>
            <a:pPr marL="517525" indent="-517525" eaLnBrk="1" hangingPunct="1">
              <a:lnSpc>
                <a:spcPct val="90000"/>
              </a:lnSpc>
              <a:buFont typeface="Wingdings" pitchFamily="-109" charset="2"/>
              <a:buChar char="§"/>
            </a:pPr>
            <a:r>
              <a:rPr lang="en-US" sz="2800" smtClean="0">
                <a:ea typeface="ＭＳ Ｐゴシック" pitchFamily="-109" charset="-128"/>
              </a:rPr>
              <a:t>They can model non-Gaussian distributions</a:t>
            </a:r>
          </a:p>
          <a:p>
            <a:pPr marL="517525" indent="-517525" eaLnBrk="1" hangingPunct="1">
              <a:lnSpc>
                <a:spcPct val="90000"/>
              </a:lnSpc>
              <a:buFont typeface="Wingdings" pitchFamily="-109" charset="2"/>
              <a:buChar char="§"/>
            </a:pPr>
            <a:r>
              <a:rPr lang="en-US" sz="2800" smtClean="0">
                <a:ea typeface="ＭＳ Ｐゴシック" pitchFamily="-109" charset="-128"/>
              </a:rPr>
              <a:t>Proposal to draw new samples</a:t>
            </a:r>
          </a:p>
          <a:p>
            <a:pPr marL="517525" indent="-517525" eaLnBrk="1" hangingPunct="1">
              <a:lnSpc>
                <a:spcPct val="90000"/>
              </a:lnSpc>
              <a:buFont typeface="Wingdings" pitchFamily="-109" charset="2"/>
              <a:buChar char="§"/>
            </a:pPr>
            <a:r>
              <a:rPr lang="en-US" sz="2800" smtClean="0">
                <a:ea typeface="ＭＳ Ｐゴシック" pitchFamily="-109" charset="-128"/>
              </a:rPr>
              <a:t>Weight to account for the differences between the proposal and the target</a:t>
            </a:r>
          </a:p>
          <a:p>
            <a:pPr marL="517525" indent="-517525">
              <a:lnSpc>
                <a:spcPct val="110000"/>
              </a:lnSpc>
              <a:buSzPct val="130000"/>
              <a:buFont typeface="Wingdings" pitchFamily="-109" charset="2"/>
              <a:buChar char="§"/>
            </a:pPr>
            <a:r>
              <a:rPr lang="en-US" sz="2800" smtClean="0">
                <a:ea typeface="ＭＳ Ｐゴシック" pitchFamily="-109" charset="-128"/>
              </a:rPr>
              <a:t>Monte Carlo filter, Survival of the fittest, Condensation, Bootstrap filter</a:t>
            </a:r>
          </a:p>
        </p:txBody>
      </p:sp>
    </p:spTree>
    <p:extLst>
      <p:ext uri="{BB962C8B-B14F-4D97-AF65-F5344CB8AC3E}">
        <p14:creationId xmlns:p14="http://schemas.microsoft.com/office/powerpoint/2010/main" val="20856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0211" r="22807" b="11018"/>
          <a:stretch/>
        </p:blipFill>
        <p:spPr bwMode="auto">
          <a:xfrm>
            <a:off x="0" y="52243"/>
            <a:ext cx="8305800" cy="680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8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21333" r="21052" b="15509"/>
          <a:stretch/>
        </p:blipFill>
        <p:spPr bwMode="auto">
          <a:xfrm>
            <a:off x="228600" y="1004873"/>
            <a:ext cx="8610600" cy="58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65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PF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9333" r="19815" b="25630"/>
          <a:stretch/>
        </p:blipFill>
        <p:spPr bwMode="auto">
          <a:xfrm>
            <a:off x="381000" y="3022600"/>
            <a:ext cx="82296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20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424863" cy="1200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9" charset="-128"/>
              </a:rPr>
              <a:t>Summary – Monte Carlo Localization</a:t>
            </a:r>
            <a:endParaRPr lang="de-DE" smtClean="0">
              <a:ea typeface="ＭＳ Ｐゴシック" pitchFamily="-109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82613" y="1666875"/>
            <a:ext cx="8347075" cy="4876800"/>
          </a:xfrm>
        </p:spPr>
        <p:txBody>
          <a:bodyPr/>
          <a:lstStyle/>
          <a:p>
            <a:pPr marL="517525" indent="-517525" eaLnBrk="1" hangingPunct="1"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In the context of localization, the particles are propagated according to the motion model.</a:t>
            </a:r>
          </a:p>
          <a:p>
            <a:pPr marL="517525" indent="-517525" eaLnBrk="1" hangingPunct="1"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They are then weighted according to the likelihood of the observations.</a:t>
            </a:r>
          </a:p>
          <a:p>
            <a:pPr marL="517525" indent="-517525" eaLnBrk="1" hangingPunct="1">
              <a:buFont typeface="Wingdings" pitchFamily="-109" charset="2"/>
              <a:buChar char="§"/>
            </a:pPr>
            <a:r>
              <a:rPr lang="en-US" smtClean="0">
                <a:ea typeface="ＭＳ Ｐゴシック" pitchFamily="-109" charset="-128"/>
              </a:rPr>
              <a:t>In a re-sampling step, new particles are drawn with a probability proportional to the likelihood of the observation. </a:t>
            </a:r>
            <a:endParaRPr lang="de-DE" smtClean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8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8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Robot Mapping</a:t>
            </a:r>
            <a:br>
              <a:rPr lang="en-US" b="1" dirty="0"/>
            </a:br>
            <a:r>
              <a:rPr lang="en-US" b="1" dirty="0"/>
              <a:t>Short Introduction to Particle</a:t>
            </a:r>
            <a:br>
              <a:rPr lang="en-US" b="1" dirty="0"/>
            </a:br>
            <a:r>
              <a:rPr lang="en-US" b="1" dirty="0"/>
              <a:t>Filters and Monte Carlo</a:t>
            </a:r>
            <a:br>
              <a:rPr lang="en-US" b="1" dirty="0"/>
            </a:br>
            <a:r>
              <a:rPr lang="en-US" b="1" dirty="0"/>
              <a:t>Localization</a:t>
            </a:r>
            <a:br>
              <a:rPr lang="en-US" b="1" dirty="0"/>
            </a:br>
            <a:r>
              <a:rPr lang="en-US" b="1" dirty="0" err="1"/>
              <a:t>Cyrill</a:t>
            </a:r>
            <a:r>
              <a:rPr lang="en-US" b="1" dirty="0"/>
              <a:t> </a:t>
            </a:r>
            <a:r>
              <a:rPr lang="en-US" b="1" dirty="0" err="1"/>
              <a:t>Stachniss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2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93688" y="1725613"/>
            <a:ext cx="8615362" cy="1446212"/>
          </a:xfrm>
        </p:spPr>
        <p:txBody>
          <a:bodyPr/>
          <a:lstStyle/>
          <a:p>
            <a:pPr algn="ctr" eaLnBrk="1" hangingPunct="1"/>
            <a:r>
              <a:rPr lang="en-US" sz="4400" b="0" smtClean="0">
                <a:ea typeface="ＭＳ Ｐゴシック" pitchFamily="-109" charset="-128"/>
              </a:rPr>
              <a:t>Probabilistic Robotics: </a:t>
            </a:r>
            <a:br>
              <a:rPr lang="en-US" sz="4400" b="0" smtClean="0">
                <a:ea typeface="ＭＳ Ｐゴシック" pitchFamily="-109" charset="-128"/>
              </a:rPr>
            </a:br>
            <a:r>
              <a:rPr lang="en-US" sz="4400" b="0" smtClean="0">
                <a:ea typeface="ＭＳ Ｐゴシック" pitchFamily="-109" charset="-128"/>
              </a:rPr>
              <a:t>Monte Carlo Localization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635000" y="5905500"/>
            <a:ext cx="78867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600"/>
              <a:t>Slide credits: Wolfram Burgard, Dieter Fox, Cyrill Stachniss, Giorgio Grisetti, Maren Bennewitz, Christian Plagemann, Dirk Haehnel, Mike Montemerlo, Nick Roy, Kai Arras, Patrick Pfaff and others</a:t>
            </a:r>
          </a:p>
          <a:p>
            <a:pPr eaLnBrk="1" hangingPunct="1"/>
            <a:endParaRPr lang="en-US" sz="1600"/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425450" y="3833813"/>
            <a:ext cx="87185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09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/>
              <a:t>Sebastian Thrun &amp; Alex Teichman</a:t>
            </a:r>
          </a:p>
        </p:txBody>
      </p:sp>
    </p:spTree>
    <p:extLst>
      <p:ext uri="{BB962C8B-B14F-4D97-AF65-F5344CB8AC3E}">
        <p14:creationId xmlns:p14="http://schemas.microsoft.com/office/powerpoint/2010/main" val="4193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0211" r="23333" b="11579"/>
          <a:stretch/>
        </p:blipFill>
        <p:spPr bwMode="auto">
          <a:xfrm>
            <a:off x="0" y="12262"/>
            <a:ext cx="8305800" cy="68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8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0211" r="22807" b="11299"/>
          <a:stretch/>
        </p:blipFill>
        <p:spPr bwMode="auto">
          <a:xfrm>
            <a:off x="0" y="17838"/>
            <a:ext cx="8382000" cy="6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45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t="20211" r="23158" b="11579"/>
          <a:stretch/>
        </p:blipFill>
        <p:spPr bwMode="auto">
          <a:xfrm>
            <a:off x="0" y="23011"/>
            <a:ext cx="8382000" cy="68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6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20211" r="22807" b="11299"/>
          <a:stretch/>
        </p:blipFill>
        <p:spPr bwMode="auto">
          <a:xfrm>
            <a:off x="-4011" y="53992"/>
            <a:ext cx="8309811" cy="68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4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403</Words>
  <Application>Microsoft Office PowerPoint</Application>
  <PresentationFormat>On-screen Show (4:3)</PresentationFormat>
  <Paragraphs>62</Paragraphs>
  <Slides>55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Robot Mapping Short Introduction to Particle Filters and Monte Carlo Localization 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</vt:lpstr>
      <vt:lpstr>Sample-based Localization (sonar)</vt:lpstr>
      <vt:lpstr>Initial Distribution</vt:lpstr>
      <vt:lpstr>After Incorporating Ten Ultrasound Scans</vt:lpstr>
      <vt:lpstr>After Incorporating 65 Ultrasound Scans</vt:lpstr>
      <vt:lpstr>Estimated Path</vt:lpstr>
      <vt:lpstr>Using Ceiling Maps for Localization</vt:lpstr>
      <vt:lpstr>Vision-Based Localization</vt:lpstr>
      <vt:lpstr>Under a Light</vt:lpstr>
      <vt:lpstr>Next to  a Light</vt:lpstr>
      <vt:lpstr>Elsewhere</vt:lpstr>
      <vt:lpstr>Global Localization Using Vision</vt:lpstr>
      <vt:lpstr>Robot in Action: Albert </vt:lpstr>
      <vt:lpstr>Application: Rhino and Albert Synchronized in Munich and Bonn</vt:lpstr>
      <vt:lpstr>Localization for AIBO robots</vt:lpstr>
      <vt:lpstr>Limitations</vt:lpstr>
      <vt:lpstr>Approaches</vt:lpstr>
      <vt:lpstr>PowerPoint Presentation</vt:lpstr>
      <vt:lpstr>Odometry Information</vt:lpstr>
      <vt:lpstr>Image Sequence</vt:lpstr>
      <vt:lpstr>Resulting Trajectories</vt:lpstr>
      <vt:lpstr>Resulting Trajectories: Global Localization</vt:lpstr>
      <vt:lpstr>Global Localization</vt:lpstr>
      <vt:lpstr>Kidnapping the Robot</vt:lpstr>
      <vt:lpstr>Kidnapping: Approaches</vt:lpstr>
      <vt:lpstr>Recovery from Failure</vt:lpstr>
      <vt:lpstr>Summary</vt:lpstr>
      <vt:lpstr>Limitations</vt:lpstr>
      <vt:lpstr>Summary – Particle Filters</vt:lpstr>
      <vt:lpstr>PowerPoint Presentation</vt:lpstr>
      <vt:lpstr>Summary – PF Localization</vt:lpstr>
      <vt:lpstr>Summary – Monte Carlo Localization</vt:lpstr>
      <vt:lpstr>PowerPoint Presentation</vt:lpstr>
      <vt:lpstr>Robot Mapping Short Introduction to Particle Filters and Monte Carlo Localization Cyrill Stachniss</vt:lpstr>
      <vt:lpstr>Probabilistic Robotics:  Monte Carlo Localization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Mapping Short Introduction to Particle Filters and Monte Carlo Localization Cyrill Stachniss</dc:title>
  <dc:creator>mperkows</dc:creator>
  <cp:lastModifiedBy>mperkows</cp:lastModifiedBy>
  <cp:revision>16</cp:revision>
  <dcterms:created xsi:type="dcterms:W3CDTF">2013-02-10T00:53:01Z</dcterms:created>
  <dcterms:modified xsi:type="dcterms:W3CDTF">2013-02-22T18:50:57Z</dcterms:modified>
</cp:coreProperties>
</file>